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910" r:id="rId2"/>
    <p:sldId id="641" r:id="rId3"/>
    <p:sldId id="843" r:id="rId4"/>
    <p:sldId id="912" r:id="rId5"/>
    <p:sldId id="800" r:id="rId6"/>
    <p:sldId id="857" r:id="rId7"/>
    <p:sldId id="875" r:id="rId8"/>
    <p:sldId id="876" r:id="rId9"/>
    <p:sldId id="849" r:id="rId10"/>
    <p:sldId id="871" r:id="rId11"/>
    <p:sldId id="860" r:id="rId12"/>
    <p:sldId id="862" r:id="rId13"/>
    <p:sldId id="751" r:id="rId14"/>
    <p:sldId id="853" r:id="rId15"/>
    <p:sldId id="906" r:id="rId16"/>
    <p:sldId id="477" r:id="rId17"/>
    <p:sldId id="885" r:id="rId18"/>
    <p:sldId id="474" r:id="rId19"/>
    <p:sldId id="458" r:id="rId20"/>
    <p:sldId id="459" r:id="rId21"/>
    <p:sldId id="854" r:id="rId22"/>
    <p:sldId id="864" r:id="rId23"/>
    <p:sldId id="865" r:id="rId24"/>
    <p:sldId id="884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EAB"/>
    <a:srgbClr val="FF99FF"/>
    <a:srgbClr val="00FFFF"/>
    <a:srgbClr val="FFF2CC"/>
    <a:srgbClr val="4472C4"/>
    <a:srgbClr val="FFCCFF"/>
    <a:srgbClr val="8A3500"/>
    <a:srgbClr val="444444"/>
    <a:srgbClr val="B1953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0166" autoAdjust="0"/>
  </p:normalViewPr>
  <p:slideViewPr>
    <p:cSldViewPr snapToGrid="0">
      <p:cViewPr varScale="1">
        <p:scale>
          <a:sx n="106" d="100"/>
          <a:sy n="106" d="100"/>
        </p:scale>
        <p:origin x="40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89D9-4143-4CE6-8C54-F02D74289DBF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803F-40F5-437E-BE1A-AAEA2518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DE4-FF9C-80CF-C5CC-74A127A4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4B6A-43CC-BC88-2615-C72CE175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18CE-EB28-5DD6-B11F-C69C0BB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DF79-D6C2-44B3-8742-A22E7E2B2DFC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A965-1956-CB40-F7D8-41BA1941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6D55-6856-8978-D386-5F0DC01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95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EAB7-07EC-1EA5-53F3-8F4275E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4E0C-DA48-06AA-BA2E-49DDBCA7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F0FE-25F2-F159-1B9E-3CE051D0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0D43-1401-4BC0-A39D-A766495ECF36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5A323-6743-3F78-3350-91557D2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FC33-9C19-3F3B-CC37-11CD52F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E061-43B9-715E-10A1-43924C056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54F26-8700-5286-046A-F18D1D71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5C2-B43D-EDEA-E6AC-0E7A5EFA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4FD-A691-403F-8A1F-9E3EDE8FE8F0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AD3D-3C48-B69E-8B2E-A73197B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4E5E-E577-449C-B1E5-FED04977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E84-60CD-2150-A370-2D916ABC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FB9B-E796-4A75-E099-81EE16B6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B585-9E6C-6EB7-EF7D-115EDC85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C3CF-17B5-4FE7-A6C3-1E55F63BBB29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B97E-968F-0FDD-921C-6846DE8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786B-4A9A-5DD9-FFE4-54BF3377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84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E31E-5737-97AE-B548-C476F39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9689-C3A0-666A-C71B-F0DE27D3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547B-E9B5-8BCE-E253-08A353B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1A7A-1332-4B30-AF4F-8BCB3CC4E7B6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09A-57B6-02BB-4C18-2E008E5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7F1-3E92-F3D9-78F3-9326FCB1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794-A894-D40F-64BE-8D410705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F2C6-A7E3-B9F1-4014-740D2709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3E3D2-C77F-FBD4-344E-9F8F1EFB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D8CC-203D-1A00-3272-5C9F9793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C27B-0845-452C-9314-A19F69723BBD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0A68-87AE-D0B8-9C75-9538D0C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4080-4E51-77B1-DE7C-35B79A84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F28-653C-43CC-0F34-2CE78FE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6BFB-CED3-31FF-C336-633076F7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558B5-2476-BE98-66C3-D309FCDD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9734-910F-007D-4002-F9D362914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49EA7-3FB0-7A34-DE17-C2F34303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B5B7C-620E-B71B-6E6B-7395083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1A3-5A5F-4792-B78C-6135637B9452}" type="datetime1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80EAE-C2DA-429E-2856-E9A39FC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E504-838C-DA70-B564-044F0880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578-BA9A-92B8-A46F-FA8D93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D9A0-FA24-33DC-6CBE-DB1E4A2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451-D3D4-4E42-BABA-51ED05BC4A7B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81BF0-0DE8-96DB-7CEC-E1B839CD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FE14-C8B0-F638-FFB8-3AE6132C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323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B7E2C-525A-20B9-5ABD-B1F5221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536A-191E-4FD3-9217-AC0125948861}" type="datetime1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35DC-A81D-D970-E468-E6E7B75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F316-B2B0-A721-09FC-6CF0F365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6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158-EA36-B587-0F1E-F8F8A4F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835D-F4EB-9C46-9D4D-9767BE30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17DB-6CBC-E581-B2D4-E4EBC111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07D0D-F212-A2D4-82A7-5EC7440B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3400-7673-4D56-AFCD-41352542AA5B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6903-15A5-473D-5C6E-162F415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457D-CA0C-E56D-EDCA-5301AC1F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514E-03CF-9826-EE9B-7ACFB127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1131C-326F-042B-16D4-A65F9D0F2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72E3-AD5B-5CD6-4991-51F45174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7A13-CE50-8513-985C-D2C7D86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DF79-0AD1-4A96-B09E-944AF8ACECDD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61B45-13B0-76C7-8BAC-96EBF79D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6D0D-C224-73DC-0143-0881479E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8D14-FE37-35F9-6FC5-1BBE5802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FB97-4B6A-F842-15DB-F6915CC9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798-148C-2E16-43F6-3E69880A9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097-4004-4718-A94A-9D119BA8F2F4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1AC-BEE3-A42E-6ACF-BDFF7D14A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639E-8602-86E4-86A5-EF2B46162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6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1.png"/><Relationship Id="rId11" Type="http://schemas.openxmlformats.org/officeDocument/2006/relationships/image" Target="../media/image1510.png"/><Relationship Id="rId5" Type="http://schemas.openxmlformats.org/officeDocument/2006/relationships/image" Target="../media/image9.png"/><Relationship Id="rId15" Type="http://schemas.openxmlformats.org/officeDocument/2006/relationships/image" Target="../media/image11.png"/><Relationship Id="rId10" Type="http://schemas.openxmlformats.org/officeDocument/2006/relationships/image" Target="../media/image1411.png"/><Relationship Id="rId4" Type="http://schemas.openxmlformats.org/officeDocument/2006/relationships/image" Target="../media/image8.png"/><Relationship Id="rId9" Type="http://schemas.openxmlformats.org/officeDocument/2006/relationships/image" Target="../media/image1310.png"/><Relationship Id="rId14" Type="http://schemas.openxmlformats.org/officeDocument/2006/relationships/image" Target="../media/image18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374BE-0883-4AF8-5BC1-5A60CADC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E8B08-1E80-5F58-574F-304F8486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08"/>
            <a:ext cx="5026269" cy="6110936"/>
          </a:xfrm>
        </p:spPr>
        <p:txBody>
          <a:bodyPr>
            <a:normAutofit/>
          </a:bodyPr>
          <a:lstStyle/>
          <a:p>
            <a:pPr marL="0" indent="0"/>
            <a:r>
              <a:rPr lang="en-US" sz="4400" dirty="0"/>
              <a:t>CMSC 28100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to </a:t>
            </a:r>
            <a:r>
              <a:rPr lang="en-US" sz="4400" b="1" dirty="0">
                <a:solidFill>
                  <a:schemeClr val="accent1"/>
                </a:solidFill>
              </a:rPr>
              <a:t>Complexity Theory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Autumn 2025</a:t>
            </a:r>
            <a:br>
              <a:rPr lang="en-US" sz="2800" dirty="0"/>
            </a:br>
            <a:r>
              <a:rPr lang="en-US" sz="2800" dirty="0"/>
              <a:t>Instructor: William Hoza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BD8EF-803A-BE43-CA67-9D61EA6BA713}"/>
              </a:ext>
            </a:extLst>
          </p:cNvPr>
          <p:cNvSpPr txBox="1"/>
          <p:nvPr/>
        </p:nvSpPr>
        <p:spPr>
          <a:xfrm>
            <a:off x="6096000" y="1174536"/>
            <a:ext cx="52578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700" dirty="0"/>
              <a:t>⏳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7822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A3BC5B6-33C1-9582-21DD-8BA50EEE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28B8-BA99-17F1-EBE9-99BC3AD4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44"/>
            <a:ext cx="10515600" cy="1325563"/>
          </a:xfrm>
        </p:spPr>
        <p:txBody>
          <a:bodyPr/>
          <a:lstStyle/>
          <a:p>
            <a:r>
              <a:rPr lang="en-US" dirty="0"/>
              <a:t>Universal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5FFC4-50B7-9986-2E62-4C4147DB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809976-F233-8CDC-6778-AB4AA920C895}"/>
                  </a:ext>
                </a:extLst>
              </p:cNvPr>
              <p:cNvSpPr/>
              <p:nvPr/>
            </p:nvSpPr>
            <p:spPr>
              <a:xfrm>
                <a:off x="838200" y="1511744"/>
                <a:ext cx="10236685" cy="36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9063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There exists a single Turing machine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such that for every Turing machine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every input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accepts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809976-F233-8CDC-6778-AB4AA920C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1744"/>
                <a:ext cx="10236685" cy="3646842"/>
              </a:xfrm>
              <a:prstGeom prst="rect">
                <a:avLst/>
              </a:prstGeom>
              <a:blipFill>
                <a:blip r:embed="rId2"/>
                <a:stretch>
                  <a:fillRect r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A5F1D1-A9D9-35EB-373C-DF7B795B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523"/>
            <a:ext cx="10515600" cy="883440"/>
          </a:xfrm>
        </p:spPr>
        <p:txBody>
          <a:bodyPr/>
          <a:lstStyle/>
          <a:p>
            <a:r>
              <a:rPr lang="en-US" b="1" dirty="0"/>
              <a:t>Proof sketch:</a:t>
            </a:r>
            <a:r>
              <a:rPr lang="en-US" dirty="0"/>
              <a:t> Next two slides</a:t>
            </a:r>
          </a:p>
        </p:txBody>
      </p:sp>
    </p:spTree>
    <p:extLst>
      <p:ext uri="{BB962C8B-B14F-4D97-AF65-F5344CB8AC3E}">
        <p14:creationId xmlns:p14="http://schemas.microsoft.com/office/powerpoint/2010/main" val="29268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5D70FC-F797-60D5-8C3A-CDFE98B9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A74-4EAC-3177-9E56-DAF2FE06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44" y="247568"/>
            <a:ext cx="10515600" cy="1325563"/>
          </a:xfrm>
        </p:spPr>
        <p:txBody>
          <a:bodyPr/>
          <a:lstStyle/>
          <a:p>
            <a:r>
              <a:rPr lang="en-US" dirty="0"/>
              <a:t>Initializing the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A3C4B-AD9E-12AC-19A6-3A49833DD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330" y="1942776"/>
                <a:ext cx="11258227" cy="516528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 is 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 a tape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Initialize a tape containing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. Can compute using binary counter</a:t>
                </a:r>
              </a:p>
              <a:p>
                <a:r>
                  <a:rPr lang="en-US" dirty="0"/>
                  <a:t>Initialize a tape containing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A3C4B-AD9E-12AC-19A6-3A49833DD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330" y="1942776"/>
                <a:ext cx="11258227" cy="5165281"/>
              </a:xfrm>
              <a:blipFill>
                <a:blip r:embed="rId2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C7E9E-11F6-3BBF-5F40-42BF04CD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5057"/>
            <a:ext cx="2743200" cy="365125"/>
          </a:xfrm>
        </p:spPr>
        <p:txBody>
          <a:bodyPr/>
          <a:lstStyle/>
          <a:p>
            <a:fld id="{4B61B20D-9436-4192-BF4B-8FB3BEF1787F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052F19-5DB0-77F3-C2E1-6AED810F61DD}"/>
              </a:ext>
            </a:extLst>
          </p:cNvPr>
          <p:cNvGrpSpPr/>
          <p:nvPr/>
        </p:nvGrpSpPr>
        <p:grpSpPr>
          <a:xfrm>
            <a:off x="7196644" y="3322055"/>
            <a:ext cx="4761913" cy="665397"/>
            <a:chOff x="7196644" y="3322055"/>
            <a:chExt cx="4761913" cy="665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9E676B2-6187-00B9-CB31-00DEB0A8EC42}"/>
                    </a:ext>
                  </a:extLst>
                </p:cNvPr>
                <p:cNvSpPr/>
                <p:nvPr/>
              </p:nvSpPr>
              <p:spPr>
                <a:xfrm>
                  <a:off x="7196644" y="3322055"/>
                  <a:ext cx="4761913" cy="498870"/>
                </a:xfrm>
                <a:prstGeom prst="rect">
                  <a:avLst/>
                </a:prstGeom>
                <a:gradFill flip="none" rotWithShape="1">
                  <a:gsLst>
                    <a:gs pos="10000">
                      <a:srgbClr val="F2F2F2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gradFill flip="none" rotWithShape="1">
                    <a:gsLst>
                      <a:gs pos="90000">
                        <a:srgbClr val="000000"/>
                      </a:gs>
                      <a:gs pos="10000">
                        <a:schemeClr val="tx1"/>
                      </a:gs>
                      <a:gs pos="1000">
                        <a:schemeClr val="tx1">
                          <a:alpha val="0"/>
                        </a:schemeClr>
                      </a:gs>
                      <a:gs pos="99000">
                        <a:schemeClr val="tx1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…⟨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9E676B2-6187-00B9-CB31-00DEB0A8EC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644" y="3322055"/>
                  <a:ext cx="4761913" cy="4988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gradFill flip="none" rotWithShape="1">
                    <a:gsLst>
                      <a:gs pos="90000">
                        <a:srgbClr val="000000"/>
                      </a:gs>
                      <a:gs pos="10000">
                        <a:schemeClr val="tx1"/>
                      </a:gs>
                      <a:gs pos="1000">
                        <a:schemeClr val="tx1">
                          <a:alpha val="0"/>
                        </a:schemeClr>
                      </a:gs>
                      <a:gs pos="99000">
                        <a:schemeClr val="tx1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55A0E972-35A0-42C2-92C5-3283921A91CA}"/>
                </a:ext>
              </a:extLst>
            </p:cNvPr>
            <p:cNvSpPr/>
            <p:nvPr/>
          </p:nvSpPr>
          <p:spPr>
            <a:xfrm>
              <a:off x="8830708" y="3742815"/>
              <a:ext cx="283779" cy="24463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F25FB-1FAB-8DDD-3096-140A6F28B40D}"/>
              </a:ext>
            </a:extLst>
          </p:cNvPr>
          <p:cNvGrpSpPr/>
          <p:nvPr/>
        </p:nvGrpSpPr>
        <p:grpSpPr>
          <a:xfrm>
            <a:off x="7196646" y="2309849"/>
            <a:ext cx="4761913" cy="659125"/>
            <a:chOff x="7196646" y="2309849"/>
            <a:chExt cx="4761913" cy="659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0C75C5F-8D8A-90A5-A08A-4962F17E6233}"/>
                    </a:ext>
                  </a:extLst>
                </p:cNvPr>
                <p:cNvSpPr/>
                <p:nvPr/>
              </p:nvSpPr>
              <p:spPr>
                <a:xfrm>
                  <a:off x="7196646" y="2309849"/>
                  <a:ext cx="4761913" cy="498870"/>
                </a:xfrm>
                <a:prstGeom prst="rect">
                  <a:avLst/>
                </a:prstGeom>
                <a:gradFill flip="none" rotWithShape="1">
                  <a:gsLst>
                    <a:gs pos="10000">
                      <a:srgbClr val="F2F2F2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gradFill flip="none" rotWithShape="1">
                    <a:gsLst>
                      <a:gs pos="90000">
                        <a:srgbClr val="000000"/>
                      </a:gs>
                      <a:gs pos="10000">
                        <a:schemeClr val="tx1"/>
                      </a:gs>
                      <a:gs pos="1000">
                        <a:schemeClr val="tx1">
                          <a:alpha val="0"/>
                        </a:schemeClr>
                      </a:gs>
                      <a:gs pos="99000">
                        <a:schemeClr val="tx1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0C75C5F-8D8A-90A5-A08A-4962F17E6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646" y="2309849"/>
                  <a:ext cx="4761913" cy="4988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gradFill flip="none" rotWithShape="1">
                    <a:gsLst>
                      <a:gs pos="90000">
                        <a:srgbClr val="000000"/>
                      </a:gs>
                      <a:gs pos="10000">
                        <a:schemeClr val="tx1"/>
                      </a:gs>
                      <a:gs pos="1000">
                        <a:schemeClr val="tx1">
                          <a:alpha val="0"/>
                        </a:schemeClr>
                      </a:gs>
                      <a:gs pos="99000">
                        <a:schemeClr val="tx1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8A71B04-5D31-672A-6B55-D33637723B96}"/>
                </a:ext>
              </a:extLst>
            </p:cNvPr>
            <p:cNvSpPr/>
            <p:nvPr/>
          </p:nvSpPr>
          <p:spPr>
            <a:xfrm>
              <a:off x="9406855" y="2724337"/>
              <a:ext cx="283779" cy="24463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FA2460-0DA5-35B7-A802-CAAAD9849BCB}"/>
              </a:ext>
            </a:extLst>
          </p:cNvPr>
          <p:cNvGrpSpPr/>
          <p:nvPr/>
        </p:nvGrpSpPr>
        <p:grpSpPr>
          <a:xfrm>
            <a:off x="7196645" y="1297643"/>
            <a:ext cx="4761913" cy="666388"/>
            <a:chOff x="7142075" y="1276790"/>
            <a:chExt cx="4761913" cy="666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1F0FF78-1E1C-0B33-7B01-4AC1EADBF7B6}"/>
                    </a:ext>
                  </a:extLst>
                </p:cNvPr>
                <p:cNvSpPr/>
                <p:nvPr/>
              </p:nvSpPr>
              <p:spPr>
                <a:xfrm>
                  <a:off x="7142075" y="1276790"/>
                  <a:ext cx="4761913" cy="498870"/>
                </a:xfrm>
                <a:prstGeom prst="rect">
                  <a:avLst/>
                </a:prstGeom>
                <a:gradFill flip="none" rotWithShape="1">
                  <a:gsLst>
                    <a:gs pos="10000">
                      <a:srgbClr val="F2F2F2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gradFill flip="none" rotWithShape="1">
                    <a:gsLst>
                      <a:gs pos="90000">
                        <a:srgbClr val="000000"/>
                      </a:gs>
                      <a:gs pos="10000">
                        <a:schemeClr val="tx1"/>
                      </a:gs>
                      <a:gs pos="1000">
                        <a:schemeClr val="tx1">
                          <a:alpha val="0"/>
                        </a:schemeClr>
                      </a:gs>
                      <a:gs pos="99000">
                        <a:schemeClr val="tx1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1F0FF78-1E1C-0B33-7B01-4AC1EADBF7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075" y="1276790"/>
                  <a:ext cx="4761913" cy="4988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gradFill flip="none" rotWithShape="1">
                    <a:gsLst>
                      <a:gs pos="90000">
                        <a:srgbClr val="000000"/>
                      </a:gs>
                      <a:gs pos="10000">
                        <a:schemeClr val="tx1"/>
                      </a:gs>
                      <a:gs pos="1000">
                        <a:schemeClr val="tx1">
                          <a:alpha val="0"/>
                        </a:schemeClr>
                      </a:gs>
                      <a:gs pos="99000">
                        <a:schemeClr val="tx1"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42A6F46-A681-FBF1-124A-A6B5825E47E4}"/>
                </a:ext>
              </a:extLst>
            </p:cNvPr>
            <p:cNvSpPr/>
            <p:nvPr/>
          </p:nvSpPr>
          <p:spPr>
            <a:xfrm>
              <a:off x="9381140" y="1698541"/>
              <a:ext cx="283779" cy="24463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EFBB4-E94F-1590-546B-4B5249E9510E}"/>
                  </a:ext>
                </a:extLst>
              </p:cNvPr>
              <p:cNvSpPr/>
              <p:nvPr/>
            </p:nvSpPr>
            <p:spPr>
              <a:xfrm>
                <a:off x="7196644" y="304648"/>
                <a:ext cx="4761913" cy="498870"/>
              </a:xfrm>
              <a:prstGeom prst="rect">
                <a:avLst/>
              </a:prstGeom>
              <a:gradFill flip="none" rotWithShape="1">
                <a:gsLst>
                  <a:gs pos="10000">
                    <a:srgbClr val="F2F2F2"/>
                  </a:gs>
                  <a:gs pos="0">
                    <a:schemeClr val="bg1">
                      <a:lumMod val="95000"/>
                      <a:alpha val="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EFBB4-E94F-1590-546B-4B5249E95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44" y="304648"/>
                <a:ext cx="4761913" cy="498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D831681-17F3-CA00-58EC-B1036A9B96A9}"/>
              </a:ext>
            </a:extLst>
          </p:cNvPr>
          <p:cNvSpPr/>
          <p:nvPr/>
        </p:nvSpPr>
        <p:spPr>
          <a:xfrm>
            <a:off x="9042936" y="745111"/>
            <a:ext cx="283779" cy="2446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68249BE-0DD5-0820-F7F4-23FDBF85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3832-3880-2829-2053-35E1AC94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the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E29E-32A1-45B8-DE4E-82B30A86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291" y="2279571"/>
                <a:ext cx="11258227" cy="51652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Until the simulation reaches a halt state: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within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Idea: Treat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 binary</a:t>
                </a:r>
              </a:p>
              <a:p>
                <a:pPr lvl="1"/>
                <a:r>
                  <a:rPr lang="en-US" dirty="0"/>
                  <a:t>Use a binary counter to go to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replace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Move this head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cells in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E29E-32A1-45B8-DE4E-82B30A86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291" y="2279571"/>
                <a:ext cx="11258227" cy="5165281"/>
              </a:xfrm>
              <a:blipFill>
                <a:blip r:embed="rId2"/>
                <a:stretch>
                  <a:fillRect l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5F43-D020-AB9E-B5CC-1A99A895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2C4D1C-4CC8-2E1C-C92F-224F4F1E4DC6}"/>
              </a:ext>
            </a:extLst>
          </p:cNvPr>
          <p:cNvSpPr/>
          <p:nvPr/>
        </p:nvSpPr>
        <p:spPr>
          <a:xfrm>
            <a:off x="6451121" y="4222621"/>
            <a:ext cx="3071908" cy="2041185"/>
          </a:xfrm>
          <a:custGeom>
            <a:avLst/>
            <a:gdLst>
              <a:gd name="connsiteX0" fmla="*/ 0 w 2630543"/>
              <a:gd name="connsiteY0" fmla="*/ 2186151 h 2186151"/>
              <a:gd name="connsiteX1" fmla="*/ 2354317 w 2630543"/>
              <a:gd name="connsiteY1" fmla="*/ 1345324 h 2186151"/>
              <a:gd name="connsiteX2" fmla="*/ 2490952 w 2630543"/>
              <a:gd name="connsiteY2" fmla="*/ 0 h 2186151"/>
              <a:gd name="connsiteX0" fmla="*/ 0 w 2879908"/>
              <a:gd name="connsiteY0" fmla="*/ 2275360 h 2275360"/>
              <a:gd name="connsiteX1" fmla="*/ 2354317 w 2879908"/>
              <a:gd name="connsiteY1" fmla="*/ 1434533 h 2275360"/>
              <a:gd name="connsiteX2" fmla="*/ 2836640 w 2879908"/>
              <a:gd name="connsiteY2" fmla="*/ 0 h 2275360"/>
              <a:gd name="connsiteX0" fmla="*/ 0 w 2838583"/>
              <a:gd name="connsiteY0" fmla="*/ 2275360 h 2275360"/>
              <a:gd name="connsiteX1" fmla="*/ 2354317 w 2838583"/>
              <a:gd name="connsiteY1" fmla="*/ 1434533 h 2275360"/>
              <a:gd name="connsiteX2" fmla="*/ 2836640 w 2838583"/>
              <a:gd name="connsiteY2" fmla="*/ 0 h 2275360"/>
              <a:gd name="connsiteX0" fmla="*/ 0 w 2836640"/>
              <a:gd name="connsiteY0" fmla="*/ 2275360 h 2275360"/>
              <a:gd name="connsiteX1" fmla="*/ 2836640 w 2836640"/>
              <a:gd name="connsiteY1" fmla="*/ 0 h 2275360"/>
              <a:gd name="connsiteX0" fmla="*/ 0 w 2836640"/>
              <a:gd name="connsiteY0" fmla="*/ 2275360 h 2275360"/>
              <a:gd name="connsiteX1" fmla="*/ 2836640 w 2836640"/>
              <a:gd name="connsiteY1" fmla="*/ 0 h 2275360"/>
              <a:gd name="connsiteX0" fmla="*/ 0 w 2836640"/>
              <a:gd name="connsiteY0" fmla="*/ 2275360 h 2275360"/>
              <a:gd name="connsiteX1" fmla="*/ 2836640 w 2836640"/>
              <a:gd name="connsiteY1" fmla="*/ 0 h 2275360"/>
              <a:gd name="connsiteX0" fmla="*/ 0 w 2837932"/>
              <a:gd name="connsiteY0" fmla="*/ 2275360 h 2275360"/>
              <a:gd name="connsiteX1" fmla="*/ 2836640 w 2837932"/>
              <a:gd name="connsiteY1" fmla="*/ 0 h 2275360"/>
              <a:gd name="connsiteX0" fmla="*/ 0 w 2860212"/>
              <a:gd name="connsiteY0" fmla="*/ 1450170 h 1450170"/>
              <a:gd name="connsiteX1" fmla="*/ 2858942 w 2860212"/>
              <a:gd name="connsiteY1" fmla="*/ 0 h 1450170"/>
              <a:gd name="connsiteX0" fmla="*/ 0 w 2759956"/>
              <a:gd name="connsiteY0" fmla="*/ 2096941 h 2096941"/>
              <a:gd name="connsiteX1" fmla="*/ 2758581 w 2759956"/>
              <a:gd name="connsiteY1" fmla="*/ 0 h 2096941"/>
              <a:gd name="connsiteX0" fmla="*/ 0 w 3071908"/>
              <a:gd name="connsiteY0" fmla="*/ 2041185 h 2041185"/>
              <a:gd name="connsiteX1" fmla="*/ 3070815 w 3071908"/>
              <a:gd name="connsiteY1" fmla="*/ 0 h 204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908" h="2041185">
                <a:moveTo>
                  <a:pt x="0" y="2041185"/>
                </a:moveTo>
                <a:cubicBezTo>
                  <a:pt x="1648074" y="1962956"/>
                  <a:pt x="3117726" y="1137595"/>
                  <a:pt x="3070815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5E4A627-70D2-E5DA-9AB8-92ABA54AB1CA}"/>
                  </a:ext>
                </a:extLst>
              </p:cNvPr>
              <p:cNvSpPr/>
              <p:nvPr/>
            </p:nvSpPr>
            <p:spPr>
              <a:xfrm>
                <a:off x="7142076" y="2288996"/>
                <a:ext cx="4761913" cy="498870"/>
              </a:xfrm>
              <a:prstGeom prst="rect">
                <a:avLst/>
              </a:prstGeom>
              <a:gradFill flip="none" rotWithShape="1">
                <a:gsLst>
                  <a:gs pos="10000">
                    <a:srgbClr val="F2F2F2"/>
                  </a:gs>
                  <a:gs pos="0">
                    <a:schemeClr val="bg1">
                      <a:lumMod val="95000"/>
                      <a:alpha val="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5E4A627-70D2-E5DA-9AB8-92ABA54AB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76" y="2288996"/>
                <a:ext cx="4761913" cy="498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D1CBEC-9EB5-41B2-EB6E-6DF39C8976BC}"/>
                  </a:ext>
                </a:extLst>
              </p:cNvPr>
              <p:cNvSpPr/>
              <p:nvPr/>
            </p:nvSpPr>
            <p:spPr>
              <a:xfrm>
                <a:off x="7142075" y="1276790"/>
                <a:ext cx="4761913" cy="498870"/>
              </a:xfrm>
              <a:prstGeom prst="rect">
                <a:avLst/>
              </a:prstGeom>
              <a:gradFill flip="none" rotWithShape="1">
                <a:gsLst>
                  <a:gs pos="10000">
                    <a:srgbClr val="F2F2F2"/>
                  </a:gs>
                  <a:gs pos="0">
                    <a:schemeClr val="bg1">
                      <a:lumMod val="95000"/>
                      <a:alpha val="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D1CBEC-9EB5-41B2-EB6E-6DF39C897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75" y="1276790"/>
                <a:ext cx="4761913" cy="498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CBB076-852B-87F4-5AEE-1D4D38BEEBAB}"/>
                  </a:ext>
                </a:extLst>
              </p:cNvPr>
              <p:cNvSpPr/>
              <p:nvPr/>
            </p:nvSpPr>
            <p:spPr>
              <a:xfrm>
                <a:off x="7142074" y="3301202"/>
                <a:ext cx="4761913" cy="498870"/>
              </a:xfrm>
              <a:prstGeom prst="rect">
                <a:avLst/>
              </a:prstGeom>
              <a:gradFill flip="none" rotWithShape="1">
                <a:gsLst>
                  <a:gs pos="10000">
                    <a:srgbClr val="F2F2F2"/>
                  </a:gs>
                  <a:gs pos="0">
                    <a:schemeClr val="bg1">
                      <a:lumMod val="95000"/>
                      <a:alpha val="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CBB076-852B-87F4-5AEE-1D4D38BEE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74" y="3301202"/>
                <a:ext cx="4761913" cy="498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959728E-62E0-BE22-6FE3-FE07DBBD42B0}"/>
              </a:ext>
            </a:extLst>
          </p:cNvPr>
          <p:cNvSpPr/>
          <p:nvPr/>
        </p:nvSpPr>
        <p:spPr>
          <a:xfrm>
            <a:off x="9352285" y="3750947"/>
            <a:ext cx="283779" cy="2446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2AFF8D0-F6AB-DCB0-AA5F-1E21440D4D16}"/>
              </a:ext>
            </a:extLst>
          </p:cNvPr>
          <p:cNvSpPr/>
          <p:nvPr/>
        </p:nvSpPr>
        <p:spPr>
          <a:xfrm>
            <a:off x="9352285" y="2703484"/>
            <a:ext cx="283779" cy="2446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9976BA93-AB4B-03C1-4986-3954CD123748}"/>
              </a:ext>
            </a:extLst>
          </p:cNvPr>
          <p:cNvSpPr/>
          <p:nvPr/>
        </p:nvSpPr>
        <p:spPr>
          <a:xfrm>
            <a:off x="9381140" y="1698541"/>
            <a:ext cx="283779" cy="2446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4E87D47-A982-D298-BEFE-E3D038EE472D}"/>
                  </a:ext>
                </a:extLst>
              </p:cNvPr>
              <p:cNvSpPr/>
              <p:nvPr/>
            </p:nvSpPr>
            <p:spPr>
              <a:xfrm>
                <a:off x="7142074" y="283795"/>
                <a:ext cx="4761913" cy="498870"/>
              </a:xfrm>
              <a:prstGeom prst="rect">
                <a:avLst/>
              </a:prstGeom>
              <a:gradFill flip="none" rotWithShape="1">
                <a:gsLst>
                  <a:gs pos="10000">
                    <a:srgbClr val="F2F2F2"/>
                  </a:gs>
                  <a:gs pos="0">
                    <a:schemeClr val="bg1">
                      <a:lumMod val="95000"/>
                      <a:alpha val="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4E87D47-A982-D298-BEFE-E3D038EE4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74" y="283795"/>
                <a:ext cx="4761913" cy="498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gradFill flip="none" rotWithShape="1">
                  <a:gsLst>
                    <a:gs pos="90000">
                      <a:srgbClr val="000000"/>
                    </a:gs>
                    <a:gs pos="10000">
                      <a:schemeClr val="tx1"/>
                    </a:gs>
                    <a:gs pos="1000">
                      <a:schemeClr val="tx1">
                        <a:alpha val="0"/>
                      </a:schemeClr>
                    </a:gs>
                    <a:gs pos="99000">
                      <a:schemeClr val="tx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13ADB36-034C-20C7-0308-6228B4E0FCD4}"/>
              </a:ext>
            </a:extLst>
          </p:cNvPr>
          <p:cNvSpPr/>
          <p:nvPr/>
        </p:nvSpPr>
        <p:spPr>
          <a:xfrm>
            <a:off x="9155280" y="724278"/>
            <a:ext cx="283779" cy="2446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A314-5EB3-6BB4-6051-06162063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universal Turing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F7977-45CD-BF1E-8864-83849FD3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78" y="1825624"/>
            <a:ext cx="11011546" cy="4665219"/>
          </a:xfrm>
        </p:spPr>
        <p:txBody>
          <a:bodyPr>
            <a:normAutofit/>
          </a:bodyPr>
          <a:lstStyle/>
          <a:p>
            <a:r>
              <a:rPr lang="en-US" dirty="0"/>
              <a:t>One piece of “hardware” that can run arbitrary “software”</a:t>
            </a:r>
          </a:p>
          <a:p>
            <a:r>
              <a:rPr lang="en-US" dirty="0"/>
              <a:t>It’s a general-purpose, </a:t>
            </a:r>
            <a:r>
              <a:rPr lang="en-US" dirty="0">
                <a:solidFill>
                  <a:schemeClr val="accent1"/>
                </a:solidFill>
              </a:rPr>
              <a:t>programmable</a:t>
            </a:r>
            <a:r>
              <a:rPr lang="en-US" dirty="0"/>
              <a:t> computer</a:t>
            </a:r>
          </a:p>
          <a:p>
            <a:r>
              <a:rPr lang="en-US" dirty="0"/>
              <a:t>This is why you don’t need a separate laptop for each task</a:t>
            </a:r>
          </a:p>
          <a:p>
            <a:r>
              <a:rPr lang="en-US" dirty="0"/>
              <a:t>If you want to build a computer from scratch</a:t>
            </a:r>
            <a:br>
              <a:rPr lang="en-US" dirty="0"/>
            </a:br>
            <a:r>
              <a:rPr lang="en-US" dirty="0"/>
              <a:t>in some post-apocalyptic future, then </a:t>
            </a:r>
            <a:r>
              <a:rPr lang="en-US" dirty="0">
                <a:solidFill>
                  <a:schemeClr val="accent1"/>
                </a:solidFill>
              </a:rPr>
              <a:t>your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job is to build a universal Turing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CBA9-36B3-ACC9-65B5-97B71219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yellow sign with a black symbol on it&#10;&#10;AI-generated content may be incorrect.">
            <a:extLst>
              <a:ext uri="{FF2B5EF4-FFF2-40B4-BE49-F238E27FC236}">
                <a16:creationId xmlns:a16="http://schemas.microsoft.com/office/drawing/2014/main" id="{71A061BA-B55B-1F50-0949-591D2DD96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12" y="4334987"/>
            <a:ext cx="3581400" cy="2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A480BF6-DE17-570E-A101-9481F01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10C5-9177-BEB5-FBB3-30D2A0C8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Church-Turing 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ECFAC3-3B4E-03AB-2958-E3D8A3AB85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125" y="1728280"/>
                <a:ext cx="10515600" cy="20796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56B58-F46D-492B-F0E9-76096D620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728280"/>
                <a:ext cx="10515600" cy="2079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99DD-3085-58B2-7F8D-1F24E05D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39698B-101A-09B7-91FA-5B6906F1C501}"/>
                  </a:ext>
                </a:extLst>
              </p:cNvPr>
              <p:cNvSpPr/>
              <p:nvPr/>
            </p:nvSpPr>
            <p:spPr>
              <a:xfrm>
                <a:off x="448959" y="2895644"/>
                <a:ext cx="8429625" cy="27051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Church-Turing Thesis: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There exists an “algorithm” / “procedure” for figuring out whether a given string is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if and only 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there exists a Turing machine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6F0F0A-5F7B-E12C-44FC-D32ABA9B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9" y="2895644"/>
                <a:ext cx="8429625" cy="2705100"/>
              </a:xfrm>
              <a:prstGeom prst="rect">
                <a:avLst/>
              </a:prstGeom>
              <a:blipFill>
                <a:blip r:embed="rId3"/>
                <a:stretch>
                  <a:fillRect b="-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8A34F1-1AB7-C852-EAA3-B4126915C6E2}"/>
              </a:ext>
            </a:extLst>
          </p:cNvPr>
          <p:cNvSpPr txBox="1"/>
          <p:nvPr/>
        </p:nvSpPr>
        <p:spPr>
          <a:xfrm>
            <a:off x="9877425" y="384803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notion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FBCE6-6F77-7949-8112-34EC020C8DDE}"/>
              </a:ext>
            </a:extLst>
          </p:cNvPr>
          <p:cNvSpPr txBox="1"/>
          <p:nvPr/>
        </p:nvSpPr>
        <p:spPr>
          <a:xfrm>
            <a:off x="9939070" y="493860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Mathematically precise notion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189CD0-CEAC-6843-9908-5E09A2235B27}"/>
              </a:ext>
            </a:extLst>
          </p:cNvPr>
          <p:cNvCxnSpPr/>
          <p:nvPr/>
        </p:nvCxnSpPr>
        <p:spPr>
          <a:xfrm flipH="1">
            <a:off x="9182100" y="4032696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BFCD1D-AED2-CBD6-704F-7B907C25951A}"/>
              </a:ext>
            </a:extLst>
          </p:cNvPr>
          <p:cNvCxnSpPr/>
          <p:nvPr/>
        </p:nvCxnSpPr>
        <p:spPr>
          <a:xfrm flipH="1">
            <a:off x="9205645" y="5254428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5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C9D5-4DF9-93A3-5FE2-B3033353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vs.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B5BF-55DF-F902-1FF2-5C26E442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OBJECTION:</a:t>
            </a:r>
            <a:r>
              <a:rPr lang="en-US" dirty="0"/>
              <a:t> “The Turing machine model is based on paper-and-pencil computation. Maybe we can solve undecidable problems using advanced </a:t>
            </a:r>
            <a:r>
              <a:rPr lang="en-US" dirty="0">
                <a:solidFill>
                  <a:schemeClr val="accent1"/>
                </a:solidFill>
              </a:rPr>
              <a:t>science and technology</a:t>
            </a:r>
            <a:r>
              <a:rPr lang="en-US" dirty="0"/>
              <a:t>!”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69E30-D0CA-B4EF-930F-26A240FC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317C8271-D163-3CE2-C30E-ADC76E7E9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15" y="4102851"/>
            <a:ext cx="4361769" cy="20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A4B9-3810-1A55-255E-89E3F8AD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1325563"/>
          </a:xfrm>
        </p:spPr>
        <p:txBody>
          <a:bodyPr/>
          <a:lstStyle/>
          <a:p>
            <a:r>
              <a:rPr lang="en-US" dirty="0" err="1"/>
              <a:t>Hypercomputers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24896-0705-4616-4255-A74FBE4F0E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2736" y="1892824"/>
                <a:ext cx="10655389" cy="476222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hypercomputer</a:t>
                </a:r>
                <a:r>
                  <a:rPr lang="en-US" dirty="0"/>
                  <a:t> is a hypothetical device that</a:t>
                </a:r>
                <a:br>
                  <a:rPr lang="en-US" dirty="0"/>
                </a:br>
                <a:r>
                  <a:rPr lang="en-US" dirty="0"/>
                  <a:t>can solve some computational problem that cannot</a:t>
                </a:r>
                <a:br>
                  <a:rPr lang="en-US" dirty="0"/>
                </a:br>
                <a:r>
                  <a:rPr lang="en-US" dirty="0"/>
                  <a:t>be solved by Turing machines, such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REJECTORS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Could it be possible to build a </a:t>
                </a:r>
                <a:r>
                  <a:rPr lang="en-US" dirty="0" err="1"/>
                  <a:t>hypercomputer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We could try using quantum physics, antimatter, black holes, dark energy, superconductors, wormholes, closed </a:t>
                </a:r>
                <a:r>
                  <a:rPr lang="en-US" dirty="0" err="1"/>
                  <a:t>timelike</a:t>
                </a:r>
                <a:r>
                  <a:rPr lang="en-US" dirty="0"/>
                  <a:t> curves, …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24896-0705-4616-4255-A74FBE4F0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2736" y="1892824"/>
                <a:ext cx="10655389" cy="4762227"/>
              </a:xfrm>
              <a:blipFill>
                <a:blip r:embed="rId2"/>
                <a:stretch>
                  <a:fillRect l="-1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3313A-9B20-5E7F-55EA-E6670E48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92BE40A2-909D-F11D-B00E-0CEE672E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14493" y="567261"/>
            <a:ext cx="2527580" cy="2239438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304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E6BA3D-77D6-A04D-AD34-79B16BA0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BDE5-5373-57BB-1233-7876BF6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Physical Church-Turing 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D5A6D-4402-8BA0-19E1-DDD035B9E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125" y="1728280"/>
                <a:ext cx="10515600" cy="20796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D5A6D-4402-8BA0-19E1-DDD035B9E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728280"/>
                <a:ext cx="10515600" cy="2079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AB091-A0A8-F2F3-E313-0FB56C8B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ACA046-4408-11F3-D924-0ED4793269FC}"/>
                  </a:ext>
                </a:extLst>
              </p:cNvPr>
              <p:cNvSpPr/>
              <p:nvPr/>
            </p:nvSpPr>
            <p:spPr>
              <a:xfrm>
                <a:off x="1881187" y="3021077"/>
                <a:ext cx="8429625" cy="27051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Physical Church-Turing Thesis: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It is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physically possible to build a device</a:t>
                </a:r>
                <a:r>
                  <a:rPr lang="en-US" sz="2800" dirty="0">
                    <a:solidFill>
                      <a:schemeClr val="tx1"/>
                    </a:solidFill>
                  </a:rPr>
                  <a:t>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if and only if there exists a Turing machine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ACA046-4408-11F3-D924-0ED47932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87" y="3021077"/>
                <a:ext cx="8429625" cy="2705100"/>
              </a:xfrm>
              <a:prstGeom prst="rect">
                <a:avLst/>
              </a:prstGeom>
              <a:blipFill>
                <a:blip r:embed="rId3"/>
                <a:stretch>
                  <a:fillRect l="-795" r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998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059-4585-E293-D0C4-FB66E1FC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93" y="184372"/>
            <a:ext cx="10515600" cy="1325563"/>
          </a:xfrm>
        </p:spPr>
        <p:txBody>
          <a:bodyPr/>
          <a:lstStyle/>
          <a:p>
            <a:r>
              <a:rPr lang="en-US" dirty="0"/>
              <a:t>The Physical Church-Turing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21E6-1C79-6D46-22BF-8F57B078A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1" y="1616150"/>
            <a:ext cx="11004698" cy="48746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standard Church-Turing thesis is a </a:t>
            </a:r>
            <a:r>
              <a:rPr lang="en-US" dirty="0">
                <a:solidFill>
                  <a:schemeClr val="accent1"/>
                </a:solidFill>
              </a:rPr>
              <a:t>philosophical</a:t>
            </a:r>
            <a:r>
              <a:rPr lang="en-US" dirty="0"/>
              <a:t> statement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Physical Church-Turing thesis is a </a:t>
            </a:r>
            <a:r>
              <a:rPr lang="en-US" dirty="0">
                <a:solidFill>
                  <a:schemeClr val="accent1"/>
                </a:solidFill>
              </a:rPr>
              <a:t>scientific law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Conceivably, it could be </a:t>
            </a:r>
            <a:r>
              <a:rPr lang="en-US" dirty="0">
                <a:solidFill>
                  <a:schemeClr val="accent1"/>
                </a:solidFill>
              </a:rPr>
              <a:t>disproven</a:t>
            </a:r>
            <a:r>
              <a:rPr lang="en-US" dirty="0"/>
              <a:t> by future discoveries… but that would be very surprising</a:t>
            </a:r>
          </a:p>
          <a:p>
            <a:pPr>
              <a:lnSpc>
                <a:spcPct val="150000"/>
              </a:lnSpc>
            </a:pPr>
            <a:r>
              <a:rPr lang="en-US" dirty="0"/>
              <a:t>Analogy: Second Law of Thermodynamics</a:t>
            </a:r>
          </a:p>
          <a:p>
            <a:pPr>
              <a:lnSpc>
                <a:spcPct val="150000"/>
              </a:lnSpc>
            </a:pPr>
            <a:r>
              <a:rPr lang="en-US" dirty="0"/>
              <a:t>Analogy: Cannot travel faster than the speed of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C64EE-C44E-DFFE-735E-1DF7D9B0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0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189-67A2-F908-8972-EF42921F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01"/>
            <a:ext cx="10515600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Which problems</a:t>
            </a:r>
            <a:br>
              <a:rPr lang="en-US" sz="5400" b="1" dirty="0"/>
            </a:br>
            <a:r>
              <a:rPr lang="en-US" sz="5400" b="1" dirty="0"/>
              <a:t>can be solved</a:t>
            </a:r>
            <a:br>
              <a:rPr lang="en-US" sz="5400" b="1" dirty="0"/>
            </a:br>
            <a:r>
              <a:rPr lang="en-US" sz="5400" b="1" dirty="0"/>
              <a:t>through computation?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E194-1D63-C891-073A-210B682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8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2C2E-F0FF-7F83-D1A5-7C4772D2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TMs can simulate all “reasonable”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121CA-4418-F3C3-0B87-F0C827C9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could add various </a:t>
            </a:r>
            <a:r>
              <a:rPr lang="en-US" dirty="0">
                <a:solidFill>
                  <a:schemeClr val="accent1"/>
                </a:solidFill>
              </a:rPr>
              <a:t>bells and whistles</a:t>
            </a:r>
            <a:r>
              <a:rPr lang="en-US" dirty="0"/>
              <a:t> to the basic TM model</a:t>
            </a:r>
          </a:p>
          <a:p>
            <a:pPr lvl="1"/>
            <a:r>
              <a:rPr lang="en-US" dirty="0"/>
              <a:t>Left-right-stationary Turing machines</a:t>
            </a:r>
          </a:p>
          <a:p>
            <a:pPr lvl="1"/>
            <a:r>
              <a:rPr lang="en-US" dirty="0"/>
              <a:t>Multi-tape Turing machines</a:t>
            </a:r>
          </a:p>
          <a:p>
            <a:pPr lvl="1"/>
            <a:r>
              <a:rPr lang="en-US" dirty="0"/>
              <a:t>A Turing machine with a two-dimensional tape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None of these changes has any effect </a:t>
            </a:r>
            <a:r>
              <a:rPr lang="en-US" dirty="0"/>
              <a:t>on the power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60001-F443-F9B5-35E1-32F9518A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7E22D3-9E57-88E5-EAB0-062B1104C67D}"/>
              </a:ext>
            </a:extLst>
          </p:cNvPr>
          <p:cNvGrpSpPr/>
          <p:nvPr/>
        </p:nvGrpSpPr>
        <p:grpSpPr>
          <a:xfrm>
            <a:off x="9559237" y="3036689"/>
            <a:ext cx="1988866" cy="923330"/>
            <a:chOff x="9871295" y="490044"/>
            <a:chExt cx="1988866" cy="923330"/>
          </a:xfrm>
        </p:grpSpPr>
        <p:pic>
          <p:nvPicPr>
            <p:cNvPr id="6" name="Picture 5" descr="A close-up of a whistle&#10;&#10;AI-generated content may be incorrect.">
              <a:extLst>
                <a:ext uri="{FF2B5EF4-FFF2-40B4-BE49-F238E27FC236}">
                  <a16:creationId xmlns:a16="http://schemas.microsoft.com/office/drawing/2014/main" id="{2627D387-BFAE-56D9-5855-4BE88083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18" y="633418"/>
              <a:ext cx="1053943" cy="6365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517B29-E06C-88E7-EF11-178A15BBC4BC}"/>
                </a:ext>
              </a:extLst>
            </p:cNvPr>
            <p:cNvSpPr txBox="1"/>
            <p:nvPr/>
          </p:nvSpPr>
          <p:spPr>
            <a:xfrm>
              <a:off x="9871295" y="490044"/>
              <a:ext cx="10539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7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189-67A2-F908-8972-EF42921F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01"/>
            <a:ext cx="10515600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What are Turing machines</a:t>
            </a:r>
            <a:br>
              <a:rPr lang="en-US" sz="5400" b="1" dirty="0"/>
            </a:br>
            <a:r>
              <a:rPr lang="en-US" sz="5400" b="1" dirty="0"/>
              <a:t>capable 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E194-1D63-C891-073A-210B682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2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3DEC3-F48E-F259-4C6A-334485FA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7642-DC4D-F104-7BE9-D6EA54F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01"/>
            <a:ext cx="10515600" cy="398019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/>
              <a:t>Which languages are decidable?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9B568-207D-CDDD-1687-59BD9259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1726-8498-149A-7FF8-D7CD7296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Contrived vs. natural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7B3003-6018-0AE0-A388-244755A98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397" y="1800665"/>
                <a:ext cx="11057206" cy="492933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REJECTORS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rejecting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Turing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machine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proved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REJECTORS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is </a:t>
                </a:r>
                <a:r>
                  <a:rPr lang="en-US" dirty="0">
                    <a:solidFill>
                      <a:schemeClr val="accent1"/>
                    </a:solidFill>
                  </a:rPr>
                  <a:t>undecidable</a:t>
                </a:r>
              </a:p>
              <a:p>
                <a:r>
                  <a:rPr lang="en-US" b="1" dirty="0"/>
                  <a:t>OBJECTION:</a:t>
                </a:r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SELF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REJECTORS</m:t>
                    </m:r>
                  </m:oMath>
                </a14:m>
                <a:r>
                  <a:rPr lang="en-US" dirty="0"/>
                  <a:t> seems like a very </a:t>
                </a:r>
                <a:r>
                  <a:rPr lang="en-US" dirty="0">
                    <a:solidFill>
                      <a:schemeClr val="accent1"/>
                    </a:solidFill>
                  </a:rPr>
                  <a:t>contrived</a:t>
                </a:r>
                <a:r>
                  <a:rPr lang="en-US" dirty="0"/>
                  <a:t> example.”</a:t>
                </a:r>
              </a:p>
              <a:p>
                <a:r>
                  <a:rPr lang="en-US" b="1" dirty="0"/>
                  <a:t>RESPONSE:</a:t>
                </a:r>
                <a:r>
                  <a:rPr lang="en-US" dirty="0"/>
                  <a:t> There are other undecidable languages that are </a:t>
                </a:r>
                <a:r>
                  <a:rPr lang="en-US" dirty="0">
                    <a:solidFill>
                      <a:schemeClr val="accent1"/>
                    </a:solidFill>
                  </a:rPr>
                  <a:t>natural/well</a:t>
                </a:r>
                <a:r>
                  <a:rPr lang="en-US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‑</a:t>
                </a:r>
                <a:r>
                  <a:rPr lang="en-US" dirty="0">
                    <a:solidFill>
                      <a:schemeClr val="accent1"/>
                    </a:solidFill>
                  </a:rPr>
                  <a:t>motivated/interesting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7B3003-6018-0AE0-A388-244755A98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397" y="1800665"/>
                <a:ext cx="11057206" cy="4929330"/>
              </a:xfr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63FD7-063E-6622-C889-B151EA69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66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EFF-BE46-F71B-B6F0-B0AA99AA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7"/>
            <a:ext cx="10515600" cy="1325563"/>
          </a:xfrm>
        </p:spPr>
        <p:txBody>
          <a:bodyPr/>
          <a:lstStyle/>
          <a:p>
            <a:r>
              <a:rPr lang="en-US" dirty="0"/>
              <a:t>The halting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05A95-04F5-0600-6274-3265FE68F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0899"/>
                <a:ext cx="10515600" cy="4056063"/>
              </a:xfrm>
            </p:spPr>
            <p:txBody>
              <a:bodyPr/>
              <a:lstStyle/>
              <a:p>
                <a:r>
                  <a:rPr lang="en-US" b="1" dirty="0"/>
                  <a:t>Informal problem statement: </a:t>
                </a:r>
                <a:r>
                  <a:rPr lang="en-US" dirty="0">
                    <a:solidFill>
                      <a:schemeClr val="tx1"/>
                    </a:solidFill>
                  </a:rPr>
                  <a:t>Given a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determine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halts</a:t>
                </a:r>
                <a:r>
                  <a:rPr lang="en-US" dirty="0">
                    <a:solidFill>
                      <a:schemeClr val="tx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The same problem, formulated as a language: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HALT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Turing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machine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that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halts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It’s the problem of </a:t>
                </a:r>
                <a:r>
                  <a:rPr lang="en-US" dirty="0">
                    <a:solidFill>
                      <a:schemeClr val="accent1"/>
                    </a:solidFill>
                  </a:rPr>
                  <a:t>identifying bugs</a:t>
                </a:r>
                <a:r>
                  <a:rPr lang="en-US" dirty="0"/>
                  <a:t> in someone else’s code! 🐞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05A95-04F5-0600-6274-3265FE68F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0899"/>
                <a:ext cx="10515600" cy="4056063"/>
              </a:xfrm>
              <a:blipFill>
                <a:blip r:embed="rId2"/>
                <a:stretch>
                  <a:fillRect l="-1043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2648-53EF-8743-ACE2-ABFB2A66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6E1D4C1C-4C83-C735-B8B2-47783D86C710}"/>
              </a:ext>
            </a:extLst>
          </p:cNvPr>
          <p:cNvSpPr/>
          <p:nvPr/>
        </p:nvSpPr>
        <p:spPr>
          <a:xfrm>
            <a:off x="10364215" y="681037"/>
            <a:ext cx="912369" cy="912369"/>
          </a:xfrm>
          <a:prstGeom prst="octagon">
            <a:avLst/>
          </a:prstGeom>
          <a:solidFill>
            <a:srgbClr val="FF0000"/>
          </a:solidFill>
          <a:ln w="2540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738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78368-D0DF-0669-5B03-77220012A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E4AFB6-E33A-64F2-C313-E55371BDE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Attempting to decide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E4AFB6-E33A-64F2-C313-E55371BDE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D548-EE89-2DC8-6699-7BF7C85E6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700" y="2299912"/>
                <a:ext cx="10515600" cy="3903663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it halts, accept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Otherwise, reject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D548-EE89-2DC8-6699-7BF7C85E6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700" y="2299912"/>
                <a:ext cx="10515600" cy="390366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9A303-81DE-8B35-6C91-A20C5A04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8F5F9C-99D0-2EA5-3BC2-BA74763FEBD9}"/>
              </a:ext>
            </a:extLst>
          </p:cNvPr>
          <p:cNvGrpSpPr/>
          <p:nvPr/>
        </p:nvGrpSpPr>
        <p:grpSpPr>
          <a:xfrm>
            <a:off x="4454667" y="2361149"/>
            <a:ext cx="7267433" cy="2657374"/>
            <a:chOff x="4602804" y="3977893"/>
            <a:chExt cx="7267433" cy="26573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099CD5-1FCF-A3BE-E459-30DA96C939DC}"/>
                </a:ext>
              </a:extLst>
            </p:cNvPr>
            <p:cNvSpPr/>
            <p:nvPr/>
          </p:nvSpPr>
          <p:spPr>
            <a:xfrm>
              <a:off x="4602804" y="3977893"/>
              <a:ext cx="7267433" cy="2657374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>
              <a:outerShdw blurRad="279400" dist="38100" dir="13500000" sx="102000" sy="102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AC06976B-12C0-E407-2DED-7ED96DC5491A}"/>
                </a:ext>
              </a:extLst>
            </p:cNvPr>
            <p:cNvSpPr/>
            <p:nvPr/>
          </p:nvSpPr>
          <p:spPr>
            <a:xfrm>
              <a:off x="4702115" y="4071809"/>
              <a:ext cx="7053278" cy="606055"/>
            </a:xfrm>
            <a:prstGeom prst="hexagon">
              <a:avLst>
                <a:gd name="adj" fmla="val 60088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Does the proposed algorithm work?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ABA3D8-9364-D94B-9BD4-0A177293979A}"/>
                </a:ext>
              </a:extLst>
            </p:cNvPr>
            <p:cNvSpPr txBox="1"/>
            <p:nvPr/>
          </p:nvSpPr>
          <p:spPr>
            <a:xfrm>
              <a:off x="4702115" y="6254664"/>
              <a:ext cx="7085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Respond at PollEv.com/</a:t>
              </a:r>
              <a:r>
                <a:rPr lang="en-US" sz="1600" dirty="0" err="1"/>
                <a:t>whoza</a:t>
              </a:r>
              <a:r>
                <a:rPr lang="en-US" sz="1600" dirty="0"/>
                <a:t> or text “</a:t>
              </a:r>
              <a:r>
                <a:rPr lang="en-US" sz="1600" dirty="0" err="1"/>
                <a:t>whoza</a:t>
              </a:r>
              <a:r>
                <a:rPr lang="en-US" sz="1600" dirty="0"/>
                <a:t>” to 22333 </a:t>
              </a:r>
            </a:p>
          </p:txBody>
        </p:sp>
      </p:grpSp>
      <p:sp>
        <p:nvSpPr>
          <p:cNvPr id="17" name="Hexagon 16">
            <a:extLst>
              <a:ext uri="{FF2B5EF4-FFF2-40B4-BE49-F238E27FC236}">
                <a16:creationId xmlns:a16="http://schemas.microsoft.com/office/drawing/2014/main" id="{A0FC2090-3293-52FA-FA4A-988F47FD9E6E}"/>
              </a:ext>
            </a:extLst>
          </p:cNvPr>
          <p:cNvSpPr/>
          <p:nvPr/>
        </p:nvSpPr>
        <p:spPr>
          <a:xfrm>
            <a:off x="8096566" y="3191068"/>
            <a:ext cx="3549147" cy="606055"/>
          </a:xfrm>
          <a:prstGeom prst="hexagon">
            <a:avLst>
              <a:gd name="adj" fmla="val 60088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en-US" sz="1600" b="1" dirty="0">
                <a:solidFill>
                  <a:schemeClr val="accent1"/>
                </a:solidFill>
              </a:rPr>
              <a:t>B:</a:t>
            </a:r>
            <a:r>
              <a:rPr lang="en-US" sz="1600" dirty="0">
                <a:solidFill>
                  <a:schemeClr val="tx1"/>
                </a:solidFill>
              </a:rPr>
              <a:t> No. There are inputs for which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it should accept, but it doesn’t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4D0ED957-AE33-EE04-BC79-4B9F1622A5A6}"/>
                  </a:ext>
                </a:extLst>
              </p:cNvPr>
              <p:cNvSpPr/>
              <p:nvPr/>
            </p:nvSpPr>
            <p:spPr>
              <a:xfrm>
                <a:off x="4540860" y="3191068"/>
                <a:ext cx="3549147" cy="606055"/>
              </a:xfrm>
              <a:prstGeom prst="hexagon">
                <a:avLst>
                  <a:gd name="adj" fmla="val 60088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r>
                  <a:rPr lang="en-US" sz="1600" b="1" dirty="0">
                    <a:solidFill>
                      <a:schemeClr val="accent1"/>
                    </a:solidFill>
                  </a:rPr>
                  <a:t>A:</a:t>
                </a:r>
                <a:r>
                  <a:rPr lang="en-US" sz="1600" dirty="0">
                    <a:solidFill>
                      <a:schemeClr val="tx1"/>
                    </a:solidFill>
                  </a:rPr>
                  <a:t> No. It’s not necessarily possible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to simulate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4D0ED957-AE33-EE04-BC79-4B9F1622A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60" y="3191068"/>
                <a:ext cx="3549147" cy="606055"/>
              </a:xfrm>
              <a:prstGeom prst="hexagon">
                <a:avLst>
                  <a:gd name="adj" fmla="val 60088"/>
                  <a:gd name="vf" fmla="val 115470"/>
                </a:avLst>
              </a:prstGeom>
              <a:blipFill>
                <a:blip r:embed="rId4"/>
                <a:stretch>
                  <a:fillRect b="-7547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9E408DB6-AC5D-359D-8529-30A3273E9335}"/>
                  </a:ext>
                </a:extLst>
              </p:cNvPr>
              <p:cNvSpPr/>
              <p:nvPr/>
            </p:nvSpPr>
            <p:spPr>
              <a:xfrm>
                <a:off x="8090007" y="3914494"/>
                <a:ext cx="3549147" cy="606055"/>
              </a:xfrm>
              <a:prstGeom prst="hexagon">
                <a:avLst>
                  <a:gd name="adj" fmla="val 60088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r>
                  <a:rPr lang="en-US" sz="1600" b="1" dirty="0">
                    <a:solidFill>
                      <a:schemeClr val="accent1"/>
                    </a:solidFill>
                  </a:rPr>
                  <a:t>D:</a:t>
                </a:r>
                <a:r>
                  <a:rPr lang="en-US" sz="1600" dirty="0">
                    <a:solidFill>
                      <a:schemeClr val="tx1"/>
                    </a:solidFill>
                  </a:rPr>
                  <a:t> Yes.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HALT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is decidable</a:t>
                </a:r>
              </a:p>
            </p:txBody>
          </p:sp>
        </mc:Choice>
        <mc:Fallback xmlns=""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9E408DB6-AC5D-359D-8529-30A3273E9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007" y="3914494"/>
                <a:ext cx="3549147" cy="606055"/>
              </a:xfrm>
              <a:prstGeom prst="hexagon">
                <a:avLst>
                  <a:gd name="adj" fmla="val 60088"/>
                  <a:gd name="vf" fmla="val 115470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Hexagon 19">
            <a:extLst>
              <a:ext uri="{FF2B5EF4-FFF2-40B4-BE49-F238E27FC236}">
                <a16:creationId xmlns:a16="http://schemas.microsoft.com/office/drawing/2014/main" id="{61559783-77D3-DD03-FE0B-20E8834B3940}"/>
              </a:ext>
            </a:extLst>
          </p:cNvPr>
          <p:cNvSpPr/>
          <p:nvPr/>
        </p:nvSpPr>
        <p:spPr>
          <a:xfrm>
            <a:off x="4530210" y="3914494"/>
            <a:ext cx="3549147" cy="606055"/>
          </a:xfrm>
          <a:prstGeom prst="hexagon">
            <a:avLst>
              <a:gd name="adj" fmla="val 60088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en-US" sz="1600" b="1" dirty="0">
                <a:solidFill>
                  <a:schemeClr val="accent1"/>
                </a:solidFill>
              </a:rPr>
              <a:t>C:</a:t>
            </a:r>
            <a:r>
              <a:rPr lang="en-US" sz="1600" dirty="0">
                <a:solidFill>
                  <a:schemeClr val="tx1"/>
                </a:solidFill>
              </a:rPr>
              <a:t> No. There are inputs for which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it should reject, but it doesn’t</a:t>
            </a:r>
          </a:p>
        </p:txBody>
      </p:sp>
      <p:sp>
        <p:nvSpPr>
          <p:cNvPr id="5" name="Octagon 4">
            <a:extLst>
              <a:ext uri="{FF2B5EF4-FFF2-40B4-BE49-F238E27FC236}">
                <a16:creationId xmlns:a16="http://schemas.microsoft.com/office/drawing/2014/main" id="{8ADAA896-169E-D576-B594-D990BA0D7D61}"/>
              </a:ext>
            </a:extLst>
          </p:cNvPr>
          <p:cNvSpPr/>
          <p:nvPr/>
        </p:nvSpPr>
        <p:spPr>
          <a:xfrm>
            <a:off x="10364215" y="681037"/>
            <a:ext cx="912369" cy="912369"/>
          </a:xfrm>
          <a:prstGeom prst="octagon">
            <a:avLst/>
          </a:prstGeom>
          <a:solidFill>
            <a:srgbClr val="FF0000"/>
          </a:solidFill>
          <a:ln w="2540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888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F62D8AD-D4E1-82E5-6982-2FC292034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EEAF-3EFF-C0E5-9B94-CFE9892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Church-Turing 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84C15-7C1C-AD06-24B3-9CF9A6AD5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125" y="1728280"/>
                <a:ext cx="10515600" cy="20796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56B58-F46D-492B-F0E9-76096D620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728280"/>
                <a:ext cx="10515600" cy="2079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3D294-42A1-CB2E-1789-D5509AEE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4DAEDE-2268-5FA2-A5AE-B1299C944463}"/>
                  </a:ext>
                </a:extLst>
              </p:cNvPr>
              <p:cNvSpPr/>
              <p:nvPr/>
            </p:nvSpPr>
            <p:spPr>
              <a:xfrm>
                <a:off x="448959" y="2895644"/>
                <a:ext cx="8429625" cy="27051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Church-Turing Thesis: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There exists an “algorithm” / “procedure” for figuring out whether a given string is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if and only 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there exists a Turing machine that decides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6F0F0A-5F7B-E12C-44FC-D32ABA9B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9" y="2895644"/>
                <a:ext cx="8429625" cy="2705100"/>
              </a:xfrm>
              <a:prstGeom prst="rect">
                <a:avLst/>
              </a:prstGeom>
              <a:blipFill>
                <a:blip r:embed="rId3"/>
                <a:stretch>
                  <a:fillRect b="-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0A00A2-11BE-F956-EDCE-68CD53536F3B}"/>
              </a:ext>
            </a:extLst>
          </p:cNvPr>
          <p:cNvSpPr txBox="1"/>
          <p:nvPr/>
        </p:nvSpPr>
        <p:spPr>
          <a:xfrm>
            <a:off x="9877425" y="384803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notion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03DF0-D0D6-17E6-2393-6EB02A486501}"/>
              </a:ext>
            </a:extLst>
          </p:cNvPr>
          <p:cNvSpPr txBox="1"/>
          <p:nvPr/>
        </p:nvSpPr>
        <p:spPr>
          <a:xfrm>
            <a:off x="9939070" y="493860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Mathematically precise notion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2118D2-3647-0301-AF01-775B155CF978}"/>
              </a:ext>
            </a:extLst>
          </p:cNvPr>
          <p:cNvCxnSpPr/>
          <p:nvPr/>
        </p:nvCxnSpPr>
        <p:spPr>
          <a:xfrm flipH="1">
            <a:off x="9182100" y="4032696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B93E99-0948-06AC-160D-6D2A9924133D}"/>
              </a:ext>
            </a:extLst>
          </p:cNvPr>
          <p:cNvCxnSpPr/>
          <p:nvPr/>
        </p:nvCxnSpPr>
        <p:spPr>
          <a:xfrm flipH="1">
            <a:off x="9205645" y="5254428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6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A027CCC-82E4-8A20-C414-CB7955FA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7288-032C-6A40-4A23-34BB7E47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7"/>
            <a:ext cx="10515600" cy="1325563"/>
          </a:xfrm>
        </p:spPr>
        <p:txBody>
          <a:bodyPr/>
          <a:lstStyle/>
          <a:p>
            <a:r>
              <a:rPr lang="en-US" dirty="0"/>
              <a:t>Turing machines vs. your laptop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6D7A-7B39-A42D-36C7-D6A2B7DF0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85" y="1209822"/>
            <a:ext cx="11264630" cy="5648178"/>
          </a:xfrm>
        </p:spPr>
        <p:txBody>
          <a:bodyPr>
            <a:normAutofit/>
          </a:bodyPr>
          <a:lstStyle/>
          <a:p>
            <a:r>
              <a:rPr lang="en-US" b="1" dirty="0"/>
              <a:t>OBJECTION:</a:t>
            </a:r>
            <a:endParaRPr lang="en-US" dirty="0"/>
          </a:p>
          <a:p>
            <a:pPr lvl="1"/>
            <a:r>
              <a:rPr lang="en-US" sz="2800" dirty="0"/>
              <a:t>“Each individual Turing machine can only solve </a:t>
            </a:r>
            <a:r>
              <a:rPr lang="en-US" sz="2800" dirty="0">
                <a:solidFill>
                  <a:schemeClr val="accent1"/>
                </a:solidFill>
              </a:rPr>
              <a:t>one</a:t>
            </a:r>
            <a:r>
              <a:rPr lang="en-US" sz="2800" dirty="0"/>
              <a:t> problem.</a:t>
            </a:r>
          </a:p>
          <a:p>
            <a:pPr lvl="1"/>
            <a:r>
              <a:rPr lang="en-US" sz="2800" dirty="0"/>
              <a:t>My laptop is a </a:t>
            </a:r>
            <a:r>
              <a:rPr lang="en-US" sz="2800" dirty="0">
                <a:solidFill>
                  <a:schemeClr val="accent1"/>
                </a:solidFill>
              </a:rPr>
              <a:t>single</a:t>
            </a:r>
            <a:r>
              <a:rPr lang="en-US" sz="2800" dirty="0"/>
              <a:t> device that can run </a:t>
            </a:r>
            <a:r>
              <a:rPr lang="en-US" sz="2800" dirty="0">
                <a:solidFill>
                  <a:schemeClr val="accent1"/>
                </a:solidFill>
              </a:rPr>
              <a:t>arbitrary</a:t>
            </a:r>
            <a:r>
              <a:rPr lang="en-US" sz="2800" dirty="0"/>
              <a:t> computations.</a:t>
            </a:r>
            <a:endParaRPr lang="en-US" sz="2400" dirty="0"/>
          </a:p>
          <a:p>
            <a:pPr lvl="1"/>
            <a:r>
              <a:rPr lang="en-US" sz="2800" dirty="0"/>
              <a:t>Therefore, Turing machines don’t properly model my laptop.”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5182-19EF-2525-AF26-2E82890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2B8B230-6AFD-A756-3FF9-506332754EE5}"/>
              </a:ext>
            </a:extLst>
          </p:cNvPr>
          <p:cNvSpPr/>
          <p:nvPr/>
        </p:nvSpPr>
        <p:spPr>
          <a:xfrm>
            <a:off x="582977" y="4113990"/>
            <a:ext cx="10688421" cy="25594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347925E-E0B5-9ED4-6AE1-0F13008A5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52" y="4332147"/>
            <a:ext cx="1690913" cy="16909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742BBD9-EEE2-8399-5C46-9EA3A70AB26F}"/>
              </a:ext>
            </a:extLst>
          </p:cNvPr>
          <p:cNvSpPr txBox="1"/>
          <p:nvPr/>
        </p:nvSpPr>
        <p:spPr>
          <a:xfrm>
            <a:off x="1065547" y="6064548"/>
            <a:ext cx="17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machine??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6DD145-0EA0-615F-8907-B02157A3EAC2}"/>
              </a:ext>
            </a:extLst>
          </p:cNvPr>
          <p:cNvSpPr txBox="1"/>
          <p:nvPr/>
        </p:nvSpPr>
        <p:spPr>
          <a:xfrm>
            <a:off x="3830320" y="6075319"/>
            <a:ext cx="17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machine??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AC7896-1375-87B2-3FD8-2A447DA238D9}"/>
              </a:ext>
            </a:extLst>
          </p:cNvPr>
          <p:cNvSpPr txBox="1"/>
          <p:nvPr/>
        </p:nvSpPr>
        <p:spPr>
          <a:xfrm>
            <a:off x="6314555" y="6083366"/>
            <a:ext cx="17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Tetris machine??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D35782-B1D8-13C6-6C6C-C5D075886CE7}"/>
              </a:ext>
            </a:extLst>
          </p:cNvPr>
          <p:cNvSpPr txBox="1"/>
          <p:nvPr/>
        </p:nvSpPr>
        <p:spPr>
          <a:xfrm>
            <a:off x="8611683" y="6087110"/>
            <a:ext cx="23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Photoshop machine??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9D46F85-8B6B-973A-7F93-4FEA531D2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53" y="4328839"/>
            <a:ext cx="1690914" cy="16909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56D714-5A24-E9E6-02EB-7106AE9A6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075" y="4332015"/>
            <a:ext cx="1690915" cy="16909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1600865-3A88-265F-C6C8-FB2018188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56" y="4328838"/>
            <a:ext cx="1690915" cy="1690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3ECE4E-74A6-AA92-79C6-DB6CE963D453}"/>
              </a:ext>
            </a:extLst>
          </p:cNvPr>
          <p:cNvSpPr txBox="1"/>
          <p:nvPr/>
        </p:nvSpPr>
        <p:spPr>
          <a:xfrm>
            <a:off x="4304888" y="6075282"/>
            <a:ext cx="290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purpose computer</a:t>
            </a:r>
          </a:p>
        </p:txBody>
      </p:sp>
      <p:pic>
        <p:nvPicPr>
          <p:cNvPr id="8" name="Picture 7" descr="A black computer with a rainbow screen&#10;&#10;AI-generated content may be incorrect.">
            <a:extLst>
              <a:ext uri="{FF2B5EF4-FFF2-40B4-BE49-F238E27FC236}">
                <a16:creationId xmlns:a16="http://schemas.microsoft.com/office/drawing/2014/main" id="{DCB84DEF-3149-9A74-A8A6-DBEA0F78B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94" y="4346101"/>
            <a:ext cx="1690916" cy="16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30729 0.0020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09635 0.0025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1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11432 0.0041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20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0.32942 0.0025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1" y="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90C4-E015-FF42-7EDB-E4A8D475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as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E8581-8656-097A-98B6-0AB2A5067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response to this objection is based on the “code as data” idea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can be encoded as a </a:t>
                </a:r>
                <a:r>
                  <a:rPr lang="en-US" dirty="0">
                    <a:solidFill>
                      <a:schemeClr val="accent1"/>
                    </a:solidFill>
                  </a:rPr>
                  <a:t>binary string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Plan: We will show how to </a:t>
                </a:r>
                <a:r>
                  <a:rPr lang="en-US" dirty="0">
                    <a:solidFill>
                      <a:schemeClr val="accent1"/>
                    </a:solidFill>
                  </a:rPr>
                  <a:t>simulate</a:t>
                </a:r>
                <a:r>
                  <a:rPr lang="en-US" dirty="0"/>
                  <a:t> a Turing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given its </a:t>
                </a:r>
                <a:r>
                  <a:rPr lang="en-US" dirty="0">
                    <a:solidFill>
                      <a:schemeClr val="accent1"/>
                    </a:solidFill>
                  </a:rPr>
                  <a:t>encoding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E8581-8656-097A-98B6-0AB2A5067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33BDC-6A44-D21F-28F6-4947F46F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9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5506197-29DD-AE83-D5C0-8985C908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B2D9-9135-0F46-C5A8-56D18711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44"/>
            <a:ext cx="10515600" cy="1325563"/>
          </a:xfrm>
        </p:spPr>
        <p:txBody>
          <a:bodyPr/>
          <a:lstStyle/>
          <a:p>
            <a:r>
              <a:rPr lang="en-US" dirty="0"/>
              <a:t>Universal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9A77E-C2E1-E9AF-0072-027CBF0E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3D679F-33D7-0B6F-FEB1-A53AC5EF795A}"/>
                  </a:ext>
                </a:extLst>
              </p:cNvPr>
              <p:cNvSpPr/>
              <p:nvPr/>
            </p:nvSpPr>
            <p:spPr>
              <a:xfrm>
                <a:off x="838200" y="1511744"/>
                <a:ext cx="10236685" cy="36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9063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There exists a Turing machine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such that for every Turing machine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every input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3D679F-33D7-0B6F-FEB1-A53AC5EF7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1744"/>
                <a:ext cx="10236685" cy="3646842"/>
              </a:xfrm>
              <a:prstGeom prst="rect">
                <a:avLst/>
              </a:prstGeom>
              <a:blipFill>
                <a:blip r:embed="rId2"/>
                <a:stretch>
                  <a:fillRect r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AA8C1-5073-1B6D-87FE-F206D163D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523"/>
            <a:ext cx="10515600" cy="883440"/>
          </a:xfrm>
        </p:spPr>
        <p:txBody>
          <a:bodyPr/>
          <a:lstStyle/>
          <a:p>
            <a:r>
              <a:rPr lang="en-US" dirty="0"/>
              <a:t>One </a:t>
            </a:r>
            <a:r>
              <a:rPr lang="en-US" dirty="0">
                <a:solidFill>
                  <a:schemeClr val="accent1"/>
                </a:solidFill>
              </a:rPr>
              <a:t>super-algorithm</a:t>
            </a:r>
            <a:r>
              <a:rPr lang="en-US" dirty="0"/>
              <a:t> that contains all other algorithms inside it!</a:t>
            </a:r>
          </a:p>
        </p:txBody>
      </p:sp>
    </p:spTree>
    <p:extLst>
      <p:ext uri="{BB962C8B-B14F-4D97-AF65-F5344CB8AC3E}">
        <p14:creationId xmlns:p14="http://schemas.microsoft.com/office/powerpoint/2010/main" val="26332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875D-8D81-91C4-0B00-873805F0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/>
          <a:lstStyle/>
          <a:p>
            <a:r>
              <a:rPr lang="en-US" dirty="0"/>
              <a:t>Example: Exercise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C7749-7EB9-C73B-95FE-5CF58714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1333-687B-5E71-D29E-900F3B90E2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7501"/>
          <a:stretch/>
        </p:blipFill>
        <p:spPr>
          <a:xfrm>
            <a:off x="1070240" y="1308716"/>
            <a:ext cx="3775835" cy="17076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B88E-55AA-A2A3-0E8B-512602A82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40" y="3458562"/>
            <a:ext cx="2104360" cy="932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FB2BF9-6211-165B-2D36-3F4474E48F59}"/>
                  </a:ext>
                </a:extLst>
              </p:cNvPr>
              <p:cNvSpPr txBox="1"/>
              <p:nvPr/>
            </p:nvSpPr>
            <p:spPr>
              <a:xfrm>
                <a:off x="1102240" y="4895239"/>
                <a:ext cx="4656236" cy="1384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3B3B3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 {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"a"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{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"0"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"a"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"_"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"1"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"b"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"_"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"_"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"c"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"_"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"#"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"d"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"_"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"$"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pt-BR" sz="1400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null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"&amp;"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pt-BR" sz="1400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null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"%"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pt-BR" sz="1400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null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"@"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pt-BR" sz="1400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null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},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"b"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{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"0"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"y"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"0"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"1"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"b"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"0"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"_"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"c"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"1"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"R"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pt-BR" sz="1400" b="0" dirty="0">
                    <a:solidFill>
                      <a:srgbClr val="0451A5"/>
                    </a:solidFill>
                    <a:effectLst/>
                    <a:latin typeface="Consolas" panose="020B0609020204030204" pitchFamily="49" charset="0"/>
                  </a:rPr>
                  <a:t>"#"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: [</a:t>
                </a:r>
                <a:r>
                  <a:rPr lang="pt-BR" sz="14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"d"</a:t>
                </a:r>
                <a:r>
                  <a:rPr lang="pt-BR" sz="1400" b="0" dirty="0">
                    <a:solidFill>
                      <a:srgbClr val="3B3B3B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3B3B3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FB2BF9-6211-165B-2D36-3F4474E48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40" y="4895239"/>
                <a:ext cx="4656236" cy="1384995"/>
              </a:xfrm>
              <a:prstGeom prst="rect">
                <a:avLst/>
              </a:prstGeom>
              <a:blipFill>
                <a:blip r:embed="rId6"/>
                <a:stretch>
                  <a:fillRect l="-261" t="-437" b="-30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790C300-ADDC-0FF2-25C4-C8BAF63CE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913" y="3523623"/>
            <a:ext cx="1665182" cy="83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77C564-D377-3211-8C91-EC6E9663CFE2}"/>
                  </a:ext>
                </a:extLst>
              </p:cNvPr>
              <p:cNvSpPr txBox="1"/>
              <p:nvPr/>
            </p:nvSpPr>
            <p:spPr>
              <a:xfrm>
                <a:off x="1645744" y="3139550"/>
                <a:ext cx="900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⇓</m:t>
                      </m:r>
                    </m:oMath>
                  </m:oMathPara>
                </a14:m>
                <a:endParaRPr lang="en-US" sz="2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77C564-D377-3211-8C91-EC6E9663C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44" y="3139550"/>
                <a:ext cx="9006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BFD6CA-A461-5FEE-7939-84438FE5AD52}"/>
                  </a:ext>
                </a:extLst>
              </p:cNvPr>
              <p:cNvSpPr txBox="1"/>
              <p:nvPr/>
            </p:nvSpPr>
            <p:spPr>
              <a:xfrm>
                <a:off x="1645745" y="4433574"/>
                <a:ext cx="900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⇓</m:t>
                      </m:r>
                    </m:oMath>
                  </m:oMathPara>
                </a14:m>
                <a:endParaRPr lang="en-US" sz="2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BFD6CA-A461-5FEE-7939-84438FE5A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45" y="4433574"/>
                <a:ext cx="90066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078D18-0C9B-901D-1B48-C2E3127CD0B5}"/>
                  </a:ext>
                </a:extLst>
              </p:cNvPr>
              <p:cNvSpPr txBox="1"/>
              <p:nvPr/>
            </p:nvSpPr>
            <p:spPr>
              <a:xfrm>
                <a:off x="4240444" y="4345056"/>
                <a:ext cx="900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⇑</m:t>
                      </m:r>
                    </m:oMath>
                  </m:oMathPara>
                </a14:m>
                <a:endParaRPr lang="en-US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078D18-0C9B-901D-1B48-C2E3127CD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444" y="4345056"/>
                <a:ext cx="9006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A2944C-15D1-838B-8979-48B6D3EB5455}"/>
                  </a:ext>
                </a:extLst>
              </p:cNvPr>
              <p:cNvSpPr txBox="1"/>
              <p:nvPr/>
            </p:nvSpPr>
            <p:spPr>
              <a:xfrm>
                <a:off x="5511936" y="3694036"/>
                <a:ext cx="900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⇒</m:t>
                      </m:r>
                    </m:oMath>
                  </m:oMathPara>
                </a14:m>
                <a:endParaRPr lang="en-US" sz="2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A2944C-15D1-838B-8979-48B6D3EB5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36" y="3694036"/>
                <a:ext cx="90066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C30F12-1A74-74F6-8D1B-B5567C4BA9EC}"/>
                  </a:ext>
                </a:extLst>
              </p:cNvPr>
              <p:cNvSpPr txBox="1"/>
              <p:nvPr/>
            </p:nvSpPr>
            <p:spPr>
              <a:xfrm>
                <a:off x="263566" y="1761256"/>
                <a:ext cx="690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C30F12-1A74-74F6-8D1B-B5567C4BA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6" y="1761256"/>
                <a:ext cx="69065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2D8734-180D-CF70-CB2B-3D0DB4317710}"/>
                  </a:ext>
                </a:extLst>
              </p:cNvPr>
              <p:cNvSpPr txBox="1"/>
              <p:nvPr/>
            </p:nvSpPr>
            <p:spPr>
              <a:xfrm>
                <a:off x="263566" y="5256769"/>
                <a:ext cx="690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2D8734-180D-CF70-CB2B-3D0DB431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6" y="5256769"/>
                <a:ext cx="69065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3F91E2-7DD5-1775-3BF2-4F25AB5C30DA}"/>
                  </a:ext>
                </a:extLst>
              </p:cNvPr>
              <p:cNvSpPr txBox="1"/>
              <p:nvPr/>
            </p:nvSpPr>
            <p:spPr>
              <a:xfrm>
                <a:off x="8386664" y="6269353"/>
                <a:ext cx="690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3F91E2-7DD5-1775-3BF2-4F25AB5C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664" y="6269353"/>
                <a:ext cx="690654" cy="461665"/>
              </a:xfrm>
              <a:prstGeom prst="rect">
                <a:avLst/>
              </a:prstGeom>
              <a:blipFill>
                <a:blip r:embed="rId14"/>
                <a:stretch>
                  <a:fillRect r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age-turn">
            <a:hlinkClick r:id="" action="ppaction://media"/>
            <a:extLst>
              <a:ext uri="{FF2B5EF4-FFF2-40B4-BE49-F238E27FC236}">
                <a16:creationId xmlns:a16="http://schemas.microsoft.com/office/drawing/2014/main" id="{C08DED61-95EA-70BC-13CA-678901A2B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88938" y="-2031"/>
            <a:ext cx="5595737" cy="59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 animBg="1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815A79-0A5A-37DB-E008-ED6421AC0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77A0-5620-57D8-772C-781E347B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44"/>
            <a:ext cx="10515600" cy="1325563"/>
          </a:xfrm>
        </p:spPr>
        <p:txBody>
          <a:bodyPr/>
          <a:lstStyle/>
          <a:p>
            <a:r>
              <a:rPr lang="en-US" dirty="0"/>
              <a:t>Universal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660A3-8BCC-E544-5ABC-CA139D72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6192E5-CCE1-5971-1070-4C49074EB9DC}"/>
                  </a:ext>
                </a:extLst>
              </p:cNvPr>
              <p:cNvSpPr/>
              <p:nvPr/>
            </p:nvSpPr>
            <p:spPr>
              <a:xfrm>
                <a:off x="838200" y="1511744"/>
                <a:ext cx="10236685" cy="36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9063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There exists a single Turing machine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such that for every Turing machine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every input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accepts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rejects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57200" indent="-3381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loops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3D679F-33D7-0B6F-FEB1-A53AC5EF7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1744"/>
                <a:ext cx="10236685" cy="3646842"/>
              </a:xfrm>
              <a:prstGeom prst="rect">
                <a:avLst/>
              </a:prstGeom>
              <a:blipFill>
                <a:blip r:embed="rId2"/>
                <a:stretch>
                  <a:fillRect r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C48C4C-4BDC-926D-1E5A-F4FDCC3BF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293523"/>
                <a:ext cx="10515600" cy="883440"/>
              </a:xfrm>
            </p:spPr>
            <p:txBody>
              <a:bodyPr/>
              <a:lstStyle/>
              <a:p>
                <a:r>
                  <a:rPr lang="en-US" dirty="0"/>
                  <a:t>To properly </a:t>
                </a:r>
                <a:r>
                  <a:rPr lang="en-US" dirty="0">
                    <a:solidFill>
                      <a:schemeClr val="accent1"/>
                    </a:solidFill>
                  </a:rPr>
                  <a:t>prove</a:t>
                </a:r>
                <a:r>
                  <a:rPr lang="en-US" dirty="0"/>
                  <a:t> it, we need to clarify how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is defined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C48C4C-4BDC-926D-1E5A-F4FDCC3BF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293523"/>
                <a:ext cx="10515600" cy="883440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3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C493-207E-E17F-859A-FB1457F7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849"/>
            <a:ext cx="10515600" cy="1325563"/>
          </a:xfrm>
        </p:spPr>
        <p:txBody>
          <a:bodyPr/>
          <a:lstStyle/>
          <a:p>
            <a:r>
              <a:rPr lang="en-US" dirty="0"/>
              <a:t>Encoding a Turing machine as a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8AD23-8644-7D93-5C31-28DE9C4CC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015" y="1540412"/>
                <a:ext cx="11816862" cy="517691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To encode a Turing machine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accept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reject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,⊔,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3200" dirty="0"/>
                  <a:t>:</a:t>
                </a:r>
              </a:p>
              <a:p>
                <a:pPr lvl="1"/>
                <a:r>
                  <a:rPr lang="en-US" sz="2800" dirty="0"/>
                  <a:t>WLOG,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 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WLOG,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reject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Encode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⊔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Encode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800" dirty="0"/>
                  <a:t> is the list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8AD23-8644-7D93-5C31-28DE9C4CC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015" y="1540412"/>
                <a:ext cx="11816862" cy="5176911"/>
              </a:xfrm>
              <a:blipFill>
                <a:blip r:embed="rId2"/>
                <a:stretch>
                  <a:fillRect l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D0409-C873-0557-4AD9-D7DEE4C8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91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209499</TotalTime>
  <Words>1327</Words>
  <Application>Microsoft Office PowerPoint</Application>
  <PresentationFormat>Widescreen</PresentationFormat>
  <Paragraphs>162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CMSC 28100  Introduction to Complexity Theory  Autumn 2025 Instructor: William Hoza</vt:lpstr>
      <vt:lpstr>TMs can simulate all “reasonable” machines</vt:lpstr>
      <vt:lpstr>The Church-Turing Thesis</vt:lpstr>
      <vt:lpstr>Turing machines vs. your laptop</vt:lpstr>
      <vt:lpstr>Code as data</vt:lpstr>
      <vt:lpstr>Universal Turing machines</vt:lpstr>
      <vt:lpstr>Example: Exercise 3</vt:lpstr>
      <vt:lpstr>Universal Turing machines</vt:lpstr>
      <vt:lpstr>Encoding a Turing machine as a string</vt:lpstr>
      <vt:lpstr>Universal Turing machines</vt:lpstr>
      <vt:lpstr>Initializing the simulation</vt:lpstr>
      <vt:lpstr>Advancing the simulation</vt:lpstr>
      <vt:lpstr>Interpretation of universal Turing machines</vt:lpstr>
      <vt:lpstr>The Church-Turing Thesis</vt:lpstr>
      <vt:lpstr>Humans vs. technology</vt:lpstr>
      <vt:lpstr>Hypercomputers</vt:lpstr>
      <vt:lpstr>The Physical Church-Turing Thesis</vt:lpstr>
      <vt:lpstr>The Physical Church-Turing Thesis</vt:lpstr>
      <vt:lpstr>Which problems can be solved through computation?</vt:lpstr>
      <vt:lpstr>What are Turing machines capable of?</vt:lpstr>
      <vt:lpstr>Which languages are decidable?</vt:lpstr>
      <vt:lpstr>Contrived vs. natural</vt:lpstr>
      <vt:lpstr>The halting problem</vt:lpstr>
      <vt:lpstr>Attempting to decide "HALT"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Complexity Theory</dc:title>
  <dc:creator>William Hoza</dc:creator>
  <cp:lastModifiedBy>William Hoza</cp:lastModifiedBy>
  <cp:revision>771</cp:revision>
  <dcterms:created xsi:type="dcterms:W3CDTF">2022-12-12T23:26:37Z</dcterms:created>
  <dcterms:modified xsi:type="dcterms:W3CDTF">2025-10-08T20:53:59Z</dcterms:modified>
</cp:coreProperties>
</file>